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10080625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92" y="-78"/>
      </p:cViewPr>
      <p:guideLst>
        <p:guide orient="horz" pos="317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57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0634FA84-B4F0-444D-B8E2-8964D6BAAA3F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32013" y="744538"/>
            <a:ext cx="25336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8" y="4715034"/>
            <a:ext cx="5439101" cy="4467546"/>
          </a:xfrm>
          <a:prstGeom prst="rect">
            <a:avLst/>
          </a:prstGeom>
        </p:spPr>
        <p:txBody>
          <a:bodyPr vert="horz" lIns="92089" tIns="46045" rIns="92089" bIns="4604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470"/>
            <a:ext cx="2946247" cy="49657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6" y="9428470"/>
            <a:ext cx="2946246" cy="49657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26D61B82-8ACC-4212-A058-415366F570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45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61B82-8ACC-4212-A058-415366F5708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06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131530"/>
            <a:ext cx="5829300" cy="2160800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712354"/>
            <a:ext cx="4800600" cy="2576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403694"/>
            <a:ext cx="1543050" cy="860120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403694"/>
            <a:ext cx="4514850" cy="86012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477735"/>
            <a:ext cx="5829300" cy="2002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272600"/>
            <a:ext cx="5829300" cy="22051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52148"/>
            <a:ext cx="3028950" cy="66527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52148"/>
            <a:ext cx="3028950" cy="66527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56474"/>
            <a:ext cx="303014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96865"/>
            <a:ext cx="3030141" cy="58080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256474"/>
            <a:ext cx="303133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3196865"/>
            <a:ext cx="3031331" cy="58080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401358"/>
            <a:ext cx="2256235" cy="1708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401360"/>
            <a:ext cx="3833813" cy="86035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2109466"/>
            <a:ext cx="2256235" cy="68954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7056438"/>
            <a:ext cx="4114800" cy="833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900723"/>
            <a:ext cx="4114800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889491"/>
            <a:ext cx="4114800" cy="11830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403693"/>
            <a:ext cx="6172200" cy="168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52148"/>
            <a:ext cx="6172200" cy="665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343248"/>
            <a:ext cx="1600200" cy="536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343248"/>
            <a:ext cx="2171700" cy="536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343248"/>
            <a:ext cx="1600200" cy="536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5256336"/>
            <a:ext cx="6858000" cy="22430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7560592"/>
            <a:ext cx="6858000" cy="1824438"/>
          </a:xfrm>
          <a:prstGeom prst="rect">
            <a:avLst/>
          </a:prstGeom>
          <a:noFill/>
          <a:ln w="25400" cmpd="sng">
            <a:solidFill>
              <a:schemeClr val="tx2"/>
            </a:solidFill>
          </a:ln>
        </p:spPr>
        <p:txBody>
          <a:bodyPr wrap="square" lIns="180000" tIns="73033" rIns="108000" bIns="73033" numCol="1" spcCol="977609" rtlCol="0" anchor="ctr">
            <a:noAutofit/>
          </a:bodyPr>
          <a:lstStyle/>
          <a:p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応募資格　・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4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年生大学の学部･修士･博士課程、または高等専門学校に在籍されて</a:t>
            </a:r>
            <a:r>
              <a:rPr lang="ja-JP" altLang="en-US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いる方（学年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不問）</a:t>
            </a:r>
            <a:endParaRPr lang="en-US" altLang="ja-JP" sz="11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en-US" altLang="ja-JP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         </a:t>
            </a:r>
            <a:r>
              <a:rPr lang="ja-JP" altLang="en-US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※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当日、学生証のコピーをお持ちください</a:t>
            </a:r>
            <a:endParaRPr lang="en-US" altLang="ja-JP" sz="11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　　・就業規則の遵守や機密保持等に関する「誓約書」に同意いただける方</a:t>
            </a:r>
            <a:endParaRPr lang="en-US" altLang="ja-JP" sz="4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lang="en-US" altLang="ja-JP" sz="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待　　遇　・交通費支給（最大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2</a:t>
            </a:r>
            <a:r>
              <a:rPr lang="ja-JP" altLang="en-US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万円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まで）</a:t>
            </a:r>
            <a:endParaRPr lang="en-US" altLang="ja-JP" sz="4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4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　</a:t>
            </a:r>
            <a:endParaRPr lang="en-US" altLang="ja-JP" sz="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実施期間　・１２月～２月　計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9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回　各回共に ９：００～１８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: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００ （休憩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時間）</a:t>
            </a:r>
            <a:r>
              <a:rPr lang="ja-JP" altLang="en-US" sz="4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endParaRPr lang="en-US" altLang="ja-JP" sz="4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lang="en-US" altLang="ja-JP" sz="4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実施場所　</a:t>
            </a:r>
            <a:r>
              <a:rPr lang="ja-JP" altLang="en-US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本社（新横浜） 新横浜駅より徒歩</a:t>
            </a:r>
            <a:r>
              <a:rPr lang="en-US" altLang="ja-JP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5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分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(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東海道新幹線、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JR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横浜線、横浜市営地下鉄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)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endParaRPr lang="en-US" altLang="ja-JP" sz="11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en-US" altLang="ja-JP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</a:t>
            </a:r>
            <a:r>
              <a:rPr lang="ja-JP" altLang="en-US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 ・東京オフィス（東京都</a:t>
            </a:r>
            <a:r>
              <a:rPr lang="ja-JP" altLang="en-US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新宿区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）新宿駅</a:t>
            </a:r>
            <a:r>
              <a:rPr lang="ja-JP" altLang="en-US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より徒歩</a:t>
            </a:r>
            <a:r>
              <a:rPr lang="en-US" altLang="ja-JP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5</a:t>
            </a:r>
            <a:r>
              <a:rPr lang="ja-JP" altLang="en-US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分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(JR</a:t>
            </a:r>
            <a:r>
              <a:rPr lang="ja-JP" altLang="en-US" sz="1100" dirty="0" err="1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、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東京メトロ各線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)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</a:t>
            </a:r>
            <a:r>
              <a:rPr lang="ja-JP" altLang="en-US" sz="1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10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endParaRPr lang="en-US" altLang="ja-JP" sz="10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lang="en-US" altLang="ja-JP" sz="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応募方法　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・右の</a:t>
            </a:r>
            <a:r>
              <a:rPr lang="en-US" altLang="ja-JP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QR</a:t>
            </a:r>
            <a:r>
              <a:rPr lang="ja-JP" altLang="en-US" sz="11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コードを読み取り、エントリーください</a:t>
            </a:r>
            <a:endParaRPr lang="en-US" altLang="ja-JP" sz="11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41"/>
            <a:ext cx="6858000" cy="631369"/>
          </a:xfrm>
          <a:prstGeom prst="rect">
            <a:avLst/>
          </a:prstGeom>
          <a:solidFill>
            <a:srgbClr val="002060"/>
          </a:solidFill>
          <a:ln w="25400" cmpd="thinThick">
            <a:solidFill>
              <a:srgbClr val="002060"/>
            </a:solidFill>
          </a:ln>
        </p:spPr>
        <p:txBody>
          <a:bodyPr wrap="square" lIns="146066" tIns="73033" rIns="146066" bIns="73033" numCol="1" spcCol="977609" rtlCol="0" anchor="ctr"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２</a:t>
            </a:r>
            <a:r>
              <a:rPr lang="ja-JP" altLang="en-US" sz="24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ＤＡＹインターンシップ</a:t>
            </a:r>
            <a:r>
              <a:rPr lang="ja-JP" altLang="en-US" sz="2400" b="1" dirty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の</a:t>
            </a:r>
            <a:r>
              <a:rPr lang="ja-JP" altLang="en-US" sz="24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ご案内</a:t>
            </a:r>
            <a:endParaRPr lang="en-US" altLang="ja-JP" sz="2400" b="1" dirty="0">
              <a:solidFill>
                <a:schemeClr val="bg1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0" y="4896296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※</a:t>
            </a:r>
            <a:r>
              <a:rPr lang="ja-JP" altLang="en-US" sz="16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いずれか１つのプログラムを</a:t>
            </a:r>
            <a:r>
              <a:rPr lang="ja-JP" altLang="en-US" sz="16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実践して</a:t>
            </a:r>
            <a:r>
              <a:rPr lang="ja-JP" altLang="en-US" sz="16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頂きます。</a:t>
            </a:r>
            <a:endParaRPr lang="en-US" altLang="ja-JP" sz="16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333916" y="9385030"/>
            <a:ext cx="3476625" cy="716879"/>
          </a:xfrm>
          <a:prstGeom prst="rect">
            <a:avLst/>
          </a:prstGeom>
          <a:noFill/>
          <a:ln w="25400" cmpd="thinThick">
            <a:noFill/>
          </a:ln>
        </p:spPr>
        <p:txBody>
          <a:bodyPr wrap="square" lIns="146066" tIns="73033" rIns="146066" bIns="73033" rtlCol="0" anchor="b" anchorCtr="0">
            <a:spAutoFit/>
          </a:bodyPr>
          <a:lstStyle/>
          <a:p>
            <a:r>
              <a:rPr lang="ja-JP" altLang="en-US" sz="9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■</a:t>
            </a:r>
            <a:r>
              <a:rPr lang="ja-JP" altLang="en-US" sz="9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連 </a:t>
            </a:r>
            <a:r>
              <a:rPr lang="ja-JP" altLang="en-US" sz="9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絡 </a:t>
            </a:r>
            <a:r>
              <a:rPr lang="ja-JP" altLang="en-US" sz="9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先</a:t>
            </a:r>
            <a:endParaRPr lang="en-US" altLang="ja-JP" sz="9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10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株式</a:t>
            </a:r>
            <a:r>
              <a:rPr lang="ja-JP" altLang="en-US" sz="1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会社コマス　</a:t>
            </a:r>
            <a:r>
              <a:rPr lang="ja-JP" altLang="en-US" sz="10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管理部</a:t>
            </a:r>
            <a:r>
              <a:rPr lang="ja-JP" altLang="en-US" sz="1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採用</a:t>
            </a:r>
            <a:r>
              <a:rPr lang="ja-JP" altLang="en-US" sz="10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担当</a:t>
            </a:r>
            <a:endParaRPr lang="en-US" altLang="ja-JP" sz="9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7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〒</a:t>
            </a:r>
            <a:r>
              <a:rPr lang="en-US" altLang="ja-JP" sz="7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222-00033</a:t>
            </a:r>
            <a:r>
              <a:rPr lang="ja-JP" altLang="en-US" sz="7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9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神奈川県</a:t>
            </a:r>
            <a:r>
              <a:rPr lang="ja-JP" altLang="en-US" sz="9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横浜市港北区新横浜</a:t>
            </a:r>
            <a:r>
              <a:rPr lang="en-US" altLang="ja-JP" sz="9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3-7-18 </a:t>
            </a:r>
            <a:r>
              <a:rPr lang="ja-JP" altLang="en-US" sz="9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日総第</a:t>
            </a:r>
            <a:r>
              <a:rPr lang="en-US" altLang="ja-JP" sz="9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18</a:t>
            </a:r>
            <a:r>
              <a:rPr lang="ja-JP" altLang="en-US" sz="9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ビル</a:t>
            </a:r>
            <a:endParaRPr lang="en-US" altLang="ja-JP" sz="9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en-US" altLang="ja-JP" sz="9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TEL</a:t>
            </a:r>
            <a:r>
              <a:rPr lang="ja-JP" altLang="en-US" sz="9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：</a:t>
            </a:r>
            <a:r>
              <a:rPr lang="en-US" altLang="ja-JP" sz="9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045-477-3322  E-mail</a:t>
            </a:r>
            <a:r>
              <a:rPr lang="ja-JP" altLang="en-US" sz="9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：</a:t>
            </a:r>
            <a:r>
              <a:rPr lang="en-US" altLang="ja-JP" sz="9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cms-saiyou@comas.co.jp</a:t>
            </a:r>
            <a:endParaRPr lang="ja-JP" altLang="en-US" sz="9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970048"/>
              </p:ext>
            </p:extLst>
          </p:nvPr>
        </p:nvGraphicFramePr>
        <p:xfrm>
          <a:off x="44624" y="5285778"/>
          <a:ext cx="2232248" cy="2177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694"/>
                <a:gridCol w="333840"/>
                <a:gridCol w="318767"/>
                <a:gridCol w="319208"/>
                <a:gridCol w="318767"/>
                <a:gridCol w="302686"/>
                <a:gridCol w="335286"/>
              </a:tblGrid>
              <a:tr h="275243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  <a:latin typeface="+mj-ea"/>
                          <a:ea typeface="+mj-ea"/>
                          <a:cs typeface="Times New Roman"/>
                        </a:rPr>
                        <a:t>12 </a:t>
                      </a:r>
                      <a:r>
                        <a:rPr lang="ja-JP" altLang="en-US" sz="1000" kern="100" dirty="0" smtClean="0">
                          <a:effectLst/>
                          <a:latin typeface="+mj-ea"/>
                          <a:ea typeface="+mj-ea"/>
                          <a:cs typeface="Times New Roman"/>
                        </a:rPr>
                        <a:t>月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3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日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月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火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水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木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金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土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ja-JP" sz="1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8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9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10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11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12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14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20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21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22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23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24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30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31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表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85666"/>
              </p:ext>
            </p:extLst>
          </p:nvPr>
        </p:nvGraphicFramePr>
        <p:xfrm>
          <a:off x="2310209" y="5287742"/>
          <a:ext cx="2232248" cy="2177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694"/>
                <a:gridCol w="333840"/>
                <a:gridCol w="318767"/>
                <a:gridCol w="319208"/>
                <a:gridCol w="318767"/>
                <a:gridCol w="302686"/>
                <a:gridCol w="335286"/>
              </a:tblGrid>
              <a:tr h="275243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  <a:latin typeface="+mj-ea"/>
                          <a:ea typeface="+mj-ea"/>
                          <a:cs typeface="Times New Roman"/>
                        </a:rPr>
                        <a:t>1 </a:t>
                      </a:r>
                      <a:r>
                        <a:rPr lang="ja-JP" altLang="en-US" sz="1000" kern="100" dirty="0" smtClean="0">
                          <a:effectLst/>
                          <a:latin typeface="+mj-ea"/>
                          <a:ea typeface="+mj-ea"/>
                          <a:cs typeface="Times New Roman"/>
                        </a:rPr>
                        <a:t>月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3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日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月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火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水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木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金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土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ja-JP" sz="1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4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6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7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8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9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18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19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ja-JP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29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30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31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表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73405"/>
              </p:ext>
            </p:extLst>
          </p:nvPr>
        </p:nvGraphicFramePr>
        <p:xfrm>
          <a:off x="4581128" y="5287742"/>
          <a:ext cx="2232248" cy="2177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694"/>
                <a:gridCol w="333840"/>
                <a:gridCol w="318767"/>
                <a:gridCol w="319208"/>
                <a:gridCol w="318767"/>
                <a:gridCol w="302686"/>
                <a:gridCol w="335286"/>
              </a:tblGrid>
              <a:tr h="275243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  <a:latin typeface="+mj-ea"/>
                          <a:ea typeface="+mj-ea"/>
                          <a:cs typeface="Times New Roman"/>
                        </a:rPr>
                        <a:t>2 </a:t>
                      </a:r>
                      <a:r>
                        <a:rPr lang="ja-JP" altLang="en-US" sz="1000" kern="100" dirty="0" smtClean="0">
                          <a:effectLst/>
                          <a:latin typeface="+mj-ea"/>
                          <a:ea typeface="+mj-ea"/>
                          <a:cs typeface="Times New Roman"/>
                        </a:rPr>
                        <a:t>月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3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日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月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火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水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木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金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土</a:t>
                      </a:r>
                      <a:endParaRPr lang="ja-JP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ja-JP" sz="1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4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6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7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8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9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18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19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ja-JP" sz="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ja-JP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27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05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28</a:t>
                      </a:r>
                      <a:endParaRPr lang="ja-JP" sz="105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8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29</a:t>
                      </a:r>
                      <a:endParaRPr lang="ja-JP" sz="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" name="角丸四角形 63"/>
          <p:cNvSpPr/>
          <p:nvPr/>
        </p:nvSpPr>
        <p:spPr>
          <a:xfrm>
            <a:off x="980728" y="6139482"/>
            <a:ext cx="648072" cy="292180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4906070" y="6139482"/>
            <a:ext cx="611882" cy="292180"/>
          </a:xfrm>
          <a:prstGeom prst="roundRect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角丸四角形 77"/>
          <p:cNvSpPr/>
          <p:nvPr/>
        </p:nvSpPr>
        <p:spPr>
          <a:xfrm>
            <a:off x="904910" y="8742406"/>
            <a:ext cx="89500" cy="101356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2" descr="Y:\総務\CI\サイシードからのロゴ\comas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" y="9468629"/>
            <a:ext cx="449703" cy="6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0" y="662915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■「</a:t>
            </a:r>
            <a:r>
              <a:rPr lang="ja-JP" altLang="en-US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ロボット</a:t>
            </a:r>
            <a:r>
              <a:rPr lang="en-US" altLang="ja-JP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</a:t>
            </a:r>
            <a:r>
              <a:rPr lang="ja-JP" altLang="en-US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コンピュータ</a:t>
            </a:r>
            <a:r>
              <a:rPr lang="en-US" altLang="ja-JP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</a:t>
            </a:r>
            <a:r>
              <a:rPr lang="ja-JP" altLang="en-US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クラウド」</a:t>
            </a:r>
            <a:r>
              <a:rPr lang="ja-JP" altLang="en-US" b="1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en-US" altLang="ja-JP" b="1" dirty="0" err="1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IoT</a:t>
            </a:r>
            <a:r>
              <a:rPr lang="ja-JP" altLang="en-US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en-US" altLang="ja-JP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</a:t>
            </a:r>
            <a:r>
              <a:rPr lang="ja-JP" altLang="en-US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を作成</a:t>
            </a:r>
            <a:r>
              <a:rPr lang="ja-JP" altLang="en-US" b="1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しよう ■</a:t>
            </a:r>
            <a:endParaRPr lang="en-US" altLang="ja-JP" b="1" dirty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116632" y="1071488"/>
            <a:ext cx="6621680" cy="1692127"/>
            <a:chOff x="260648" y="1264848"/>
            <a:chExt cx="6621680" cy="1692127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2300" y="1366851"/>
              <a:ext cx="1668198" cy="1095450"/>
            </a:xfrm>
            <a:prstGeom prst="rect">
              <a:avLst/>
            </a:prstGeom>
          </p:spPr>
        </p:pic>
        <p:sp>
          <p:nvSpPr>
            <p:cNvPr id="58" name="正方形/長方形 57"/>
            <p:cNvSpPr/>
            <p:nvPr/>
          </p:nvSpPr>
          <p:spPr>
            <a:xfrm>
              <a:off x="2280591" y="2664048"/>
              <a:ext cx="284068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altLang="ja-JP" sz="1200" dirty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Raspberry Pi 3</a:t>
              </a:r>
              <a:r>
                <a:rPr lang="ja-JP" altLang="en-US" sz="1200" dirty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 </a:t>
              </a:r>
              <a:r>
                <a:rPr lang="it-IT" altLang="ja-JP" sz="1200" dirty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Model </a:t>
              </a:r>
              <a:r>
                <a:rPr lang="it-IT" altLang="ja-JP" sz="1200" dirty="0" smtClean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B</a:t>
              </a:r>
              <a:endParaRPr lang="ja-JP" altLang="en-US" sz="12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endParaRPr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498" y="2222168"/>
              <a:ext cx="349307" cy="419874"/>
            </a:xfrm>
            <a:prstGeom prst="rect">
              <a:avLst/>
            </a:prstGeom>
          </p:spPr>
        </p:pic>
        <p:sp>
          <p:nvSpPr>
            <p:cNvPr id="60" name="テキスト ボックス 59"/>
            <p:cNvSpPr txBox="1"/>
            <p:nvPr/>
          </p:nvSpPr>
          <p:spPr>
            <a:xfrm>
              <a:off x="5271022" y="2664048"/>
              <a:ext cx="16113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/>
              <a:r>
                <a:rPr lang="ja-JP" altLang="en-US" sz="1200" dirty="0" smtClean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クラウドサービス</a:t>
              </a:r>
              <a:endParaRPr lang="en-US" altLang="ja-JP" sz="1200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16" y="1366851"/>
              <a:ext cx="1880339" cy="1253246"/>
            </a:xfrm>
            <a:prstGeom prst="rect">
              <a:avLst/>
            </a:prstGeom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333889" y="2679976"/>
              <a:ext cx="1935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/>
              <a:r>
                <a:rPr lang="ja-JP" altLang="en-US" sz="1200" dirty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ヒューマノイドロボット </a:t>
              </a:r>
              <a:r>
                <a:rPr lang="en-US" altLang="ja-JP" sz="1200" dirty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NAO</a:t>
              </a:r>
              <a:endParaRPr lang="en-US" altLang="ja-JP" sz="1200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63" name="図 6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202" y="1264848"/>
              <a:ext cx="1389165" cy="1364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左右矢印 73"/>
            <p:cNvSpPr/>
            <p:nvPr/>
          </p:nvSpPr>
          <p:spPr>
            <a:xfrm>
              <a:off x="4796184" y="1783241"/>
              <a:ext cx="558622" cy="26267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1988840" y="1366851"/>
              <a:ext cx="360040" cy="1253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左右矢印 75"/>
            <p:cNvSpPr/>
            <p:nvPr/>
          </p:nvSpPr>
          <p:spPr>
            <a:xfrm>
              <a:off x="2078290" y="1805040"/>
              <a:ext cx="558622" cy="26267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260648" y="1366851"/>
              <a:ext cx="360040" cy="1262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0" name="テキスト ボックス 79"/>
          <p:cNvSpPr txBox="1"/>
          <p:nvPr/>
        </p:nvSpPr>
        <p:spPr>
          <a:xfrm>
            <a:off x="-1191" y="275624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■「</a:t>
            </a:r>
            <a:r>
              <a:rPr lang="en-US" altLang="ja-JP" b="1" dirty="0" err="1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Python×OpenCV</a:t>
            </a:r>
            <a:r>
              <a:rPr lang="ja-JP" altLang="en-US" b="1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」で画像処理プログラムを作成しよう ■</a:t>
            </a:r>
            <a:endParaRPr lang="en-US" altLang="ja-JP" b="1" dirty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1" name="Picture 3" descr="\\comas.local\DFSRoot01\Profiles_Root\mayumi-kobayashi\デスクトップ\koredaM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07" y="4050274"/>
            <a:ext cx="818353" cy="81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グループ化 90"/>
          <p:cNvGrpSpPr/>
          <p:nvPr/>
        </p:nvGrpSpPr>
        <p:grpSpPr>
          <a:xfrm>
            <a:off x="3333916" y="3077954"/>
            <a:ext cx="2598744" cy="1261391"/>
            <a:chOff x="333889" y="3456136"/>
            <a:chExt cx="2658339" cy="648072"/>
          </a:xfrm>
          <a:solidFill>
            <a:schemeClr val="bg1"/>
          </a:solidFill>
        </p:grpSpPr>
        <p:sp>
          <p:nvSpPr>
            <p:cNvPr id="92" name="円形吹き出し 91"/>
            <p:cNvSpPr/>
            <p:nvPr/>
          </p:nvSpPr>
          <p:spPr>
            <a:xfrm>
              <a:off x="333889" y="3456136"/>
              <a:ext cx="2658339" cy="648072"/>
            </a:xfrm>
            <a:prstGeom prst="wedgeEllipseCallout">
              <a:avLst>
                <a:gd name="adj1" fmla="val -14025"/>
                <a:gd name="adj2" fmla="val 4633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708707" y="3575442"/>
              <a:ext cx="2066459" cy="41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300" b="1" dirty="0" smtClean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音声翻訳、画像処理など、</a:t>
              </a:r>
              <a:endParaRPr lang="en-US" altLang="ja-JP" sz="1300" b="1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300" b="1" dirty="0" smtClean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アイデア次第で何でもできます。</a:t>
              </a:r>
              <a:endParaRPr lang="en-US" altLang="ja-JP" sz="1300" b="1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300" b="1" dirty="0" smtClean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未経験でも大丈夫！</a:t>
              </a:r>
              <a:endParaRPr lang="en-US" altLang="ja-JP" sz="1300" b="1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300" b="1" dirty="0" smtClean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気軽にトライしてください</a:t>
              </a:r>
              <a:r>
                <a:rPr lang="ja-JP" altLang="en-US" sz="1300" b="1" dirty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。</a:t>
              </a:r>
              <a:endParaRPr lang="en-US" altLang="ja-JP" sz="1300" b="1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3033501" y="4141463"/>
            <a:ext cx="2915779" cy="779216"/>
            <a:chOff x="333889" y="3456136"/>
            <a:chExt cx="2658339" cy="648072"/>
          </a:xfrm>
          <a:solidFill>
            <a:schemeClr val="bg1"/>
          </a:solidFill>
        </p:grpSpPr>
        <p:sp>
          <p:nvSpPr>
            <p:cNvPr id="95" name="円形吹き出し 94"/>
            <p:cNvSpPr/>
            <p:nvPr/>
          </p:nvSpPr>
          <p:spPr>
            <a:xfrm>
              <a:off x="333889" y="3456136"/>
              <a:ext cx="2658339" cy="648072"/>
            </a:xfrm>
            <a:prstGeom prst="wedgeEllipseCallout">
              <a:avLst>
                <a:gd name="adj1" fmla="val -14025"/>
                <a:gd name="adj2" fmla="val 4633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549422" y="3647616"/>
              <a:ext cx="2307817" cy="296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300" b="1" dirty="0" smtClean="0">
                  <a:solidFill>
                    <a:srgbClr val="4D4D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コマスについては、直接お伝えします。気になることは何でも聞いてください。</a:t>
              </a:r>
              <a:endParaRPr lang="en-US" altLang="ja-JP" sz="1300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97" name="角丸四角形 96"/>
          <p:cNvSpPr/>
          <p:nvPr/>
        </p:nvSpPr>
        <p:spPr>
          <a:xfrm>
            <a:off x="1287810" y="6466799"/>
            <a:ext cx="648072" cy="292180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角丸四角形 97"/>
          <p:cNvSpPr/>
          <p:nvPr/>
        </p:nvSpPr>
        <p:spPr>
          <a:xfrm>
            <a:off x="2934469" y="6485849"/>
            <a:ext cx="648072" cy="292180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角丸四角形 98"/>
          <p:cNvSpPr/>
          <p:nvPr/>
        </p:nvSpPr>
        <p:spPr>
          <a:xfrm>
            <a:off x="2617862" y="6817314"/>
            <a:ext cx="648072" cy="292180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角丸四角形 99"/>
          <p:cNvSpPr/>
          <p:nvPr/>
        </p:nvSpPr>
        <p:spPr>
          <a:xfrm>
            <a:off x="2617862" y="7138069"/>
            <a:ext cx="648072" cy="292180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5536282" y="6469086"/>
            <a:ext cx="611882" cy="292180"/>
          </a:xfrm>
          <a:prstGeom prst="roundRect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4911770" y="6797079"/>
            <a:ext cx="611882" cy="292180"/>
          </a:xfrm>
          <a:prstGeom prst="roundRect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229200" y="7138069"/>
            <a:ext cx="611882" cy="292180"/>
          </a:xfrm>
          <a:prstGeom prst="roundRect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Picture 2" descr="C:\Users\yoshiaki-nagata\Downloads\note_pc\note_pc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24" y="3168104"/>
            <a:ext cx="1129112" cy="8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yoshiaki-nagata\Desktop\mono76069411-140121-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3168104"/>
            <a:ext cx="646537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\\comas.local\DFSRoot01\Profiles_Root\mayumi-kobayashi\デスクトップ\boutyouninM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" y="3929862"/>
            <a:ext cx="1071404" cy="107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角丸四角形吹き出し 72"/>
          <p:cNvSpPr/>
          <p:nvPr/>
        </p:nvSpPr>
        <p:spPr>
          <a:xfrm>
            <a:off x="1234455" y="4081438"/>
            <a:ext cx="1618481" cy="598833"/>
          </a:xfrm>
          <a:prstGeom prst="wedgeRoundRectCallout">
            <a:avLst>
              <a:gd name="adj1" fmla="val -57089"/>
              <a:gd name="adj2" fmla="val 263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900" dirty="0" err="1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OpenCV</a:t>
            </a:r>
            <a:r>
              <a:rPr kumimoji="1" lang="ja-JP" altLang="en-US" sz="900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でなにが</a:t>
            </a:r>
            <a:r>
              <a:rPr lang="ja-JP" altLang="en-US" sz="900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</a:t>
            </a:r>
            <a:r>
              <a:rPr kumimoji="1" lang="ja-JP" altLang="en-US" sz="900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るの？</a:t>
            </a:r>
            <a:endParaRPr kumimoji="1" lang="en-US" altLang="ja-JP" sz="900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</a:t>
            </a:r>
            <a:r>
              <a:rPr lang="ja-JP" altLang="en-US" sz="900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やったら作れるの？</a:t>
            </a:r>
            <a:endParaRPr lang="en-US" altLang="ja-JP" sz="900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やったことないけど</a:t>
            </a:r>
            <a:r>
              <a:rPr kumimoji="1" lang="ja-JP" altLang="en-US" sz="900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、大丈夫？</a:t>
            </a:r>
            <a:endParaRPr kumimoji="1" lang="ja-JP" altLang="en-US" sz="900" dirty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908720" y="8899396"/>
            <a:ext cx="89500" cy="101356"/>
          </a:xfrm>
          <a:prstGeom prst="round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46" tIns="49373" rIns="98746" bIns="49373" spcCol="0"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33" y="8856736"/>
            <a:ext cx="481735" cy="4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1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240</Words>
  <Application>Microsoft Office PowerPoint</Application>
  <PresentationFormat>ユーザー設定</PresentationFormat>
  <Paragraphs>151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真由美</dc:creator>
  <cp:lastModifiedBy>後藤 陽介</cp:lastModifiedBy>
  <cp:revision>77</cp:revision>
  <cp:lastPrinted>2019-10-10T06:27:46Z</cp:lastPrinted>
  <dcterms:created xsi:type="dcterms:W3CDTF">2016-06-22T02:13:54Z</dcterms:created>
  <dcterms:modified xsi:type="dcterms:W3CDTF">2019-11-13T03:56:14Z</dcterms:modified>
</cp:coreProperties>
</file>